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7" r:id="rId5"/>
    <p:sldId id="258" r:id="rId6"/>
    <p:sldId id="259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D362B-3912-4463-B708-841ECC6528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3EC8C81-08E4-4854-9A35-C0D930982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4A0105-0621-49FD-AC25-2AF1E24F7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70DE-05DA-42BF-9016-C81E96B8B2F5}" type="datetimeFigureOut">
              <a:rPr lang="en-ZA" smtClean="0"/>
              <a:t>2021/02/19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B45F83-396A-4D67-AE50-E6AF999A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7B3C10-77AC-42C6-9522-C63AEFD99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29D-C5AA-4DD2-A7F6-4E76A2BEFF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8870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364DE2-0682-428C-AD5C-0B0764953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4E5425-DCB9-4959-B93E-79BD431CE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D08339-18E9-4591-B720-7EDC93B7C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70DE-05DA-42BF-9016-C81E96B8B2F5}" type="datetimeFigureOut">
              <a:rPr lang="en-ZA" smtClean="0"/>
              <a:t>2021/02/19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D1BD1D-56EB-43DE-8A82-514AD6B3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A207EB-2815-4F78-8E96-281888DF8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29D-C5AA-4DD2-A7F6-4E76A2BEFF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3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4FFBE5-D97D-4759-B776-6E9C2D355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3D67397-75EA-43B3-B3B2-22B4D82D4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9FB8FA-219C-41CA-A030-95BA63C03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70DE-05DA-42BF-9016-C81E96B8B2F5}" type="datetimeFigureOut">
              <a:rPr lang="en-ZA" smtClean="0"/>
              <a:t>2021/02/19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246D52-0B80-4A3D-8859-E20F447F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AECB6-8D74-4A88-B17D-713A8B03A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29D-C5AA-4DD2-A7F6-4E76A2BEFF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584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3D713B-17FB-425D-899D-A74A8EC2C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E3A497-1A82-4D4C-9104-8E46BEED4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3C3F6E-A839-4320-BDD4-2322459EC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70DE-05DA-42BF-9016-C81E96B8B2F5}" type="datetimeFigureOut">
              <a:rPr lang="en-ZA" smtClean="0"/>
              <a:t>2021/02/19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A485C8-0E3A-4687-BC5B-FA1814BFD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005577-0343-4EAD-9102-F91097F0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29D-C5AA-4DD2-A7F6-4E76A2BEFF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1749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188E1A-8F69-4C82-A406-FC9A6628A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523CF9C-EA0B-4BBA-8BA8-77137769B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B65912B-0911-44CC-8008-EB6E4033F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70DE-05DA-42BF-9016-C81E96B8B2F5}" type="datetimeFigureOut">
              <a:rPr lang="en-ZA" smtClean="0"/>
              <a:t>2021/02/19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EA006D-B708-4BEC-8466-314C565D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B26C3B-FC74-41C5-951A-F72EEA76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29D-C5AA-4DD2-A7F6-4E76A2BEFF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6233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782C8-4DAC-4092-85E2-C22011083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357F5B-716F-4655-B2BF-00C0CAC143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5CA3F3-0078-4726-8D60-82B8A9ED4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0B19A2A-3EF5-47B4-A856-6AB0F8DB6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70DE-05DA-42BF-9016-C81E96B8B2F5}" type="datetimeFigureOut">
              <a:rPr lang="en-ZA" smtClean="0"/>
              <a:t>2021/02/19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412F11-C67D-4F15-A4D1-63C3A1A3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A06E364-2878-4393-A333-46AC23C24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29D-C5AA-4DD2-A7F6-4E76A2BEFF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331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B680C-53CB-404D-9B7C-46B0AC213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4606CA8-97CC-472B-B63D-A8E5B8FEF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DF6BC73-7151-49E3-B732-BD9DBA92A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8BC29CF-2B4D-40AC-B3E3-9A59F3A899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326ADE6-36C2-4BD4-A37C-203625C3C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51AFB65-162D-4F30-84A3-207B5BC1F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70DE-05DA-42BF-9016-C81E96B8B2F5}" type="datetimeFigureOut">
              <a:rPr lang="en-ZA" smtClean="0"/>
              <a:t>2021/02/19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068F8D-86B6-4CD4-9550-C19D33734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778E2B8-11D8-4030-91ED-E643C204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29D-C5AA-4DD2-A7F6-4E76A2BEFF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5198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6BC558-094F-42A0-A5A7-96AEEC69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E80ABE-73D3-4C11-A0E6-43412D0E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70DE-05DA-42BF-9016-C81E96B8B2F5}" type="datetimeFigureOut">
              <a:rPr lang="en-ZA" smtClean="0"/>
              <a:t>2021/02/19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2FC59BF-525B-4EE0-B61A-B6277D676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E3FF90-3C39-427F-9F1C-904DD4237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29D-C5AA-4DD2-A7F6-4E76A2BEFF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8734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4BDCEB-C330-4114-841A-F429466BE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70DE-05DA-42BF-9016-C81E96B8B2F5}" type="datetimeFigureOut">
              <a:rPr lang="en-ZA" smtClean="0"/>
              <a:t>2021/02/19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FD8520E-FE24-441C-B003-0D0F9422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3C82436-8E09-450D-8990-7E2CD1C7E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29D-C5AA-4DD2-A7F6-4E76A2BEFF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792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B120DE-C656-47B1-9555-C6C80AE75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C9AD4D-4678-4DB8-8CBB-5761CD6CF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BDD875-3718-490B-97B1-9A1065CB9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1EB45AA-4500-488C-902C-5EE32EF66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70DE-05DA-42BF-9016-C81E96B8B2F5}" type="datetimeFigureOut">
              <a:rPr lang="en-ZA" smtClean="0"/>
              <a:t>2021/02/19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5CBC47-CED8-4EDB-AC29-14AAAC6C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A10892-A595-4530-ACB1-33A21644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29D-C5AA-4DD2-A7F6-4E76A2BEFF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5003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B0FA4-14A8-4631-A8FC-88DCF3762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6D60165-C605-4F5B-9931-61AE1C725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15B4B73-F794-4587-B38B-4A46527F3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F3492EF-41A6-4532-9DF0-154DA5C12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70DE-05DA-42BF-9016-C81E96B8B2F5}" type="datetimeFigureOut">
              <a:rPr lang="en-ZA" smtClean="0"/>
              <a:t>2021/02/19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669ACC-674B-4ECB-A4A4-03DBE1AA3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768188-91F6-4C55-85D0-B039C434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129D-C5AA-4DD2-A7F6-4E76A2BEFF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329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56B6792-4951-4ED3-94AB-CA60A437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DE0211-1515-49E0-B8EC-305C3DA59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466822-1DF0-4617-8EE3-A2B1CD9E7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A70DE-05DA-42BF-9016-C81E96B8B2F5}" type="datetimeFigureOut">
              <a:rPr lang="en-ZA" smtClean="0"/>
              <a:t>2021/02/19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F97CD4-E61F-44B4-B875-F8D9FDB72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4872B7-5E58-444A-A07A-37441EC3D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129D-C5AA-4DD2-A7F6-4E76A2BEFFF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562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1.png"/><Relationship Id="rId4" Type="http://schemas.openxmlformats.org/officeDocument/2006/relationships/hyperlink" Target="mailto:mariette.hitge@nwu.ac.z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ilse.schoeman@nwu.ac.za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dawie.jansevanrensburg@nwu.ac.za" TargetMode="External"/><Relationship Id="rId12" Type="http://schemas.openxmlformats.org/officeDocument/2006/relationships/image" Target="../media/image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mailto:Mariette.Hitge@nwu.ac.za" TargetMode="External"/><Relationship Id="rId11" Type="http://schemas.openxmlformats.org/officeDocument/2006/relationships/hyperlink" Target="mailto:Ashleigh.Pieterse@nwu.ac.za" TargetMode="External"/><Relationship Id="rId5" Type="http://schemas.openxmlformats.org/officeDocument/2006/relationships/hyperlink" Target="http://natural-sciences.nwu.ac.za/mathematical-and-statistical-sciences" TargetMode="External"/><Relationship Id="rId10" Type="http://schemas.openxmlformats.org/officeDocument/2006/relationships/hyperlink" Target="mailto:Heleen.Swart@nwu.ac.za" TargetMode="External"/><Relationship Id="rId4" Type="http://schemas.openxmlformats.org/officeDocument/2006/relationships/hyperlink" Target="http://studies.nwu.ac.za/sites/studies.nwu.ac.za/files/files/yearbooks/2021/2021-FNAS-UGv3.pdf" TargetMode="External"/><Relationship Id="rId9" Type="http://schemas.openxmlformats.org/officeDocument/2006/relationships/hyperlink" Target="mailto:Adelle.Jerling@nwu.ac.z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0AFC95-C571-4869-BB4A-53D9D5C02D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Curriculum control</a:t>
            </a:r>
            <a:b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Maths and Applied Maths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EFA31C0-34AF-4ADF-A5FF-C66010DAF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Years</a:t>
            </a:r>
            <a:endParaRPr lang="en-Z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81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4F402-734F-400C-8F8B-4E9C026E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733"/>
            <a:ext cx="10515600" cy="1049338"/>
          </a:xfrm>
        </p:spPr>
        <p:txBody>
          <a:bodyPr>
            <a:normAutofit fontScale="90000"/>
          </a:bodyPr>
          <a:lstStyle/>
          <a:p>
            <a:pPr algn="ctr"/>
            <a:r>
              <a:rPr lang="en-ZA" sz="4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AND APPLIED MATHEMATICS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2FF H24 - N301P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157741"/>
              </p:ext>
            </p:extLst>
          </p:nvPr>
        </p:nvGraphicFramePr>
        <p:xfrm>
          <a:off x="1994308" y="2005783"/>
          <a:ext cx="3482259" cy="3701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0076">
                  <a:extLst>
                    <a:ext uri="{9D8B030D-6E8A-4147-A177-3AD203B41FA5}">
                      <a16:colId xmlns:a16="http://schemas.microsoft.com/office/drawing/2014/main" xmlns="" val="685032228"/>
                    </a:ext>
                  </a:extLst>
                </a:gridCol>
                <a:gridCol w="973658">
                  <a:extLst>
                    <a:ext uri="{9D8B030D-6E8A-4147-A177-3AD203B41FA5}">
                      <a16:colId xmlns:a16="http://schemas.microsoft.com/office/drawing/2014/main" xmlns="" val="3584010658"/>
                    </a:ext>
                  </a:extLst>
                </a:gridCol>
                <a:gridCol w="728525">
                  <a:extLst>
                    <a:ext uri="{9D8B030D-6E8A-4147-A177-3AD203B41FA5}">
                      <a16:colId xmlns:a16="http://schemas.microsoft.com/office/drawing/2014/main" xmlns="" val="769315031"/>
                    </a:ext>
                  </a:extLst>
                </a:gridCol>
              </a:tblGrid>
              <a:tr h="22804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Year Level 1/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0566385"/>
                  </a:ext>
                </a:extLst>
              </a:tr>
              <a:tr h="22804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First/ Eerste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3769808"/>
                  </a:ext>
                </a:extLst>
              </a:tr>
              <a:tr h="4666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50025662"/>
                  </a:ext>
                </a:extLst>
              </a:tr>
              <a:tr h="228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ALDE/A111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7455148"/>
                  </a:ext>
                </a:extLst>
              </a:tr>
              <a:tr h="228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CMPG111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2673220"/>
                  </a:ext>
                </a:extLst>
              </a:tr>
              <a:tr h="228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NPHY111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85131284"/>
                  </a:ext>
                </a:extLst>
              </a:tr>
              <a:tr h="228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MTHS111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78626886"/>
                  </a:ext>
                </a:extLst>
              </a:tr>
              <a:tr h="9439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STTN115* (PC)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OR/OF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APPM111**(MC)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X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12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22169717"/>
                  </a:ext>
                </a:extLst>
              </a:tr>
              <a:tr h="228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80262112"/>
                  </a:ext>
                </a:extLst>
              </a:tr>
              <a:tr h="228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7117901"/>
                  </a:ext>
                </a:extLst>
              </a:tr>
              <a:tr h="46667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Total 1</a:t>
                      </a:r>
                      <a:r>
                        <a:rPr lang="en-ZA" sz="1000" baseline="30000">
                          <a:effectLst/>
                        </a:rPr>
                        <a:t>st</a:t>
                      </a:r>
                      <a:r>
                        <a:rPr lang="en-ZA" sz="1000">
                          <a:effectLst/>
                        </a:rPr>
                        <a:t>/ Totaal 1ste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60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522516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861968"/>
              </p:ext>
            </p:extLst>
          </p:nvPr>
        </p:nvGraphicFramePr>
        <p:xfrm>
          <a:off x="6632676" y="2005782"/>
          <a:ext cx="3592872" cy="3701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6619">
                  <a:extLst>
                    <a:ext uri="{9D8B030D-6E8A-4147-A177-3AD203B41FA5}">
                      <a16:colId xmlns:a16="http://schemas.microsoft.com/office/drawing/2014/main" xmlns="" val="1819399837"/>
                    </a:ext>
                  </a:extLst>
                </a:gridCol>
                <a:gridCol w="1004586">
                  <a:extLst>
                    <a:ext uri="{9D8B030D-6E8A-4147-A177-3AD203B41FA5}">
                      <a16:colId xmlns:a16="http://schemas.microsoft.com/office/drawing/2014/main" xmlns="" val="1487430406"/>
                    </a:ext>
                  </a:extLst>
                </a:gridCol>
                <a:gridCol w="751667">
                  <a:extLst>
                    <a:ext uri="{9D8B030D-6E8A-4147-A177-3AD203B41FA5}">
                      <a16:colId xmlns:a16="http://schemas.microsoft.com/office/drawing/2014/main" xmlns="" val="719028716"/>
                    </a:ext>
                  </a:extLst>
                </a:gridCol>
              </a:tblGrid>
              <a:tr h="24450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Year Level 1/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49816163"/>
                  </a:ext>
                </a:extLst>
              </a:tr>
              <a:tr h="24450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Second/ Tweede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3487579"/>
                  </a:ext>
                </a:extLst>
              </a:tr>
              <a:tr h="5003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12907691"/>
                  </a:ext>
                </a:extLst>
              </a:tr>
              <a:tr h="24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ALDE/A122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50112712"/>
                  </a:ext>
                </a:extLst>
              </a:tr>
              <a:tr h="24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NPHY121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2441100"/>
                  </a:ext>
                </a:extLst>
              </a:tr>
              <a:tr h="24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CMPG121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09085028"/>
                  </a:ext>
                </a:extLst>
              </a:tr>
              <a:tr h="24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APPM122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6935445"/>
                  </a:ext>
                </a:extLst>
              </a:tr>
              <a:tr h="24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MTHS121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91058154"/>
                  </a:ext>
                </a:extLst>
              </a:tr>
              <a:tr h="24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74863258"/>
                  </a:ext>
                </a:extLst>
              </a:tr>
              <a:tr h="244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64288148"/>
                  </a:ext>
                </a:extLst>
              </a:tr>
              <a:tr h="500367">
                <a:tc gridSpan="2"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Total 2nd/ Totaal 2de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60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28202847"/>
                  </a:ext>
                </a:extLst>
              </a:tr>
              <a:tr h="50036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Total Year Level 1/ 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</a:rPr>
                        <a:t>Totaal</a:t>
                      </a:r>
                      <a:r>
                        <a:rPr lang="en-ZA" sz="1000" dirty="0">
                          <a:effectLst/>
                        </a:rPr>
                        <a:t> </a:t>
                      </a:r>
                      <a:r>
                        <a:rPr lang="en-ZA" sz="1000" dirty="0" err="1">
                          <a:effectLst/>
                        </a:rPr>
                        <a:t>Jaarvlak</a:t>
                      </a:r>
                      <a:r>
                        <a:rPr lang="en-ZA" sz="1000" dirty="0">
                          <a:effectLst/>
                        </a:rPr>
                        <a:t> 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120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8325659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5707431"/>
            <a:ext cx="10746659" cy="856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Z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STTN115</a:t>
            </a:r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APPM312</a:t>
            </a:r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only offered at PC/ 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STTN115 </a:t>
            </a:r>
            <a:r>
              <a:rPr lang="en-Z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APPM312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Slegs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 PC </a:t>
            </a:r>
            <a:r>
              <a:rPr lang="en-ZA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beskikbaar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</a:t>
            </a:r>
            <a:r>
              <a:rPr lang="en-Z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APPM111/313</a:t>
            </a:r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only offered at MC / </a:t>
            </a:r>
            <a:r>
              <a:rPr lang="en-ZA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APPM111/313</a:t>
            </a:r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Slegs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 MC </a:t>
            </a:r>
            <a:r>
              <a:rPr lang="en-ZA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beskikbaar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</a:t>
            </a:r>
            <a:r>
              <a:rPr lang="en-Z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APPM321</a:t>
            </a:r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only offered at PC and </a:t>
            </a:r>
            <a:r>
              <a:rPr lang="en-ZA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APPM323</a:t>
            </a:r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offered if student numbers justify it/ </a:t>
            </a:r>
            <a:r>
              <a:rPr lang="en-ZA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APPM321</a:t>
            </a:r>
            <a:r>
              <a:rPr lang="en-Z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slegs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 PC </a:t>
            </a:r>
            <a:r>
              <a:rPr lang="en-ZA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beskikbaar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2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APPM323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slegs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beskikbaar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</a:t>
            </a:r>
            <a:r>
              <a:rPr lang="en-ZA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studentegetalle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regverdig</a:t>
            </a:r>
            <a:r>
              <a:rPr lang="en-ZA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ZA" sz="1200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3F77EF2-8519-4DFB-A648-A67444877D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2936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60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4F402-734F-400C-8F8B-4E9C026E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1049338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 AND MATHEMATICS: 2FF H09 - N301P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26747"/>
              </p:ext>
            </p:extLst>
          </p:nvPr>
        </p:nvGraphicFramePr>
        <p:xfrm>
          <a:off x="2102464" y="1567909"/>
          <a:ext cx="3521589" cy="3879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180">
                  <a:extLst>
                    <a:ext uri="{9D8B030D-6E8A-4147-A177-3AD203B41FA5}">
                      <a16:colId xmlns:a16="http://schemas.microsoft.com/office/drawing/2014/main" xmlns="" val="2223402375"/>
                    </a:ext>
                  </a:extLst>
                </a:gridCol>
                <a:gridCol w="984655">
                  <a:extLst>
                    <a:ext uri="{9D8B030D-6E8A-4147-A177-3AD203B41FA5}">
                      <a16:colId xmlns:a16="http://schemas.microsoft.com/office/drawing/2014/main" xmlns="" val="2913684296"/>
                    </a:ext>
                  </a:extLst>
                </a:gridCol>
                <a:gridCol w="736754">
                  <a:extLst>
                    <a:ext uri="{9D8B030D-6E8A-4147-A177-3AD203B41FA5}">
                      <a16:colId xmlns:a16="http://schemas.microsoft.com/office/drawing/2014/main" xmlns="" val="4293540727"/>
                    </a:ext>
                  </a:extLst>
                </a:gridCol>
              </a:tblGrid>
              <a:tr h="2450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>
                          <a:effectLst/>
                        </a:rPr>
                        <a:t>Year Level 1/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14847026"/>
                  </a:ext>
                </a:extLst>
              </a:tr>
              <a:tr h="2450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 dirty="0">
                          <a:effectLst/>
                        </a:rPr>
                        <a:t>First/ </a:t>
                      </a:r>
                      <a:r>
                        <a:rPr lang="en-ZA" sz="900" dirty="0" err="1">
                          <a:effectLst/>
                        </a:rPr>
                        <a:t>Eerste</a:t>
                      </a:r>
                      <a:r>
                        <a:rPr lang="en-ZA" sz="900" dirty="0">
                          <a:effectLst/>
                        </a:rPr>
                        <a:t> Semester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239921"/>
                  </a:ext>
                </a:extLst>
              </a:tr>
              <a:tr h="5014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01668671"/>
                  </a:ext>
                </a:extLst>
              </a:tr>
              <a:tr h="245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CMPG111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57944209"/>
                  </a:ext>
                </a:extLst>
              </a:tr>
              <a:tr h="1405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>
                          <a:effectLst/>
                        </a:rPr>
                        <a:t>STTN115*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>
                          <a:effectLst/>
                        </a:rPr>
                        <a:t>OR/OF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>
                          <a:effectLst/>
                        </a:rPr>
                        <a:t>APPM111**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73316420"/>
                  </a:ext>
                </a:extLst>
              </a:tr>
              <a:tr h="245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MTHS111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41737341"/>
                  </a:ext>
                </a:extLst>
              </a:tr>
              <a:tr h="245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NPHY111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01262377"/>
                  </a:ext>
                </a:extLst>
              </a:tr>
              <a:tr h="245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ALDE/A111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0402966"/>
                  </a:ext>
                </a:extLst>
              </a:tr>
              <a:tr h="5014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>
                          <a:effectLst/>
                        </a:rPr>
                        <a:t>Total 1</a:t>
                      </a:r>
                      <a:r>
                        <a:rPr lang="en-ZA" sz="900" baseline="30000">
                          <a:effectLst/>
                        </a:rPr>
                        <a:t>st</a:t>
                      </a:r>
                      <a:r>
                        <a:rPr lang="en-ZA" sz="900">
                          <a:effectLst/>
                        </a:rPr>
                        <a:t>/ Totaal 1ste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900" dirty="0">
                          <a:effectLst/>
                        </a:rPr>
                        <a:t>60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2816586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419639"/>
              </p:ext>
            </p:extLst>
          </p:nvPr>
        </p:nvGraphicFramePr>
        <p:xfrm>
          <a:off x="6577781" y="1567910"/>
          <a:ext cx="3411793" cy="3888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055">
                  <a:extLst>
                    <a:ext uri="{9D8B030D-6E8A-4147-A177-3AD203B41FA5}">
                      <a16:colId xmlns:a16="http://schemas.microsoft.com/office/drawing/2014/main" xmlns="" val="293506734"/>
                    </a:ext>
                  </a:extLst>
                </a:gridCol>
                <a:gridCol w="953955">
                  <a:extLst>
                    <a:ext uri="{9D8B030D-6E8A-4147-A177-3AD203B41FA5}">
                      <a16:colId xmlns:a16="http://schemas.microsoft.com/office/drawing/2014/main" xmlns="" val="2407112225"/>
                    </a:ext>
                  </a:extLst>
                </a:gridCol>
                <a:gridCol w="713783">
                  <a:extLst>
                    <a:ext uri="{9D8B030D-6E8A-4147-A177-3AD203B41FA5}">
                      <a16:colId xmlns:a16="http://schemas.microsoft.com/office/drawing/2014/main" xmlns="" val="684025429"/>
                    </a:ext>
                  </a:extLst>
                </a:gridCol>
              </a:tblGrid>
              <a:tr h="2343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>
                          <a:effectLst/>
                        </a:rPr>
                        <a:t>Year Level 1/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7049509"/>
                  </a:ext>
                </a:extLst>
              </a:tr>
              <a:tr h="23437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>
                          <a:effectLst/>
                        </a:rPr>
                        <a:t>Second/ Tweede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2283882"/>
                  </a:ext>
                </a:extLst>
              </a:tr>
              <a:tr h="479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21992471"/>
                  </a:ext>
                </a:extLst>
              </a:tr>
              <a:tr h="23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APPM122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03209789"/>
                  </a:ext>
                </a:extLst>
              </a:tr>
              <a:tr h="23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CMPG121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27958482"/>
                  </a:ext>
                </a:extLst>
              </a:tr>
              <a:tr h="23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MTHS121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13039427"/>
                  </a:ext>
                </a:extLst>
              </a:tr>
              <a:tr h="23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95960772"/>
                  </a:ext>
                </a:extLst>
              </a:tr>
              <a:tr h="7672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</a:rPr>
                        <a:t>STTN125*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OR/OF NPHY121**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11894887"/>
                  </a:ext>
                </a:extLst>
              </a:tr>
              <a:tr h="2343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ALDE/A122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16120133"/>
                  </a:ext>
                </a:extLst>
              </a:tr>
              <a:tr h="479571">
                <a:tc gridSpan="2"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>
                          <a:effectLst/>
                        </a:rPr>
                        <a:t>Total 2nd/ Totaal 2de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19474516"/>
                  </a:ext>
                </a:extLst>
              </a:tr>
              <a:tr h="5220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 dirty="0">
                          <a:effectLst/>
                        </a:rPr>
                        <a:t>Total Year Level 1/ 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 dirty="0" err="1">
                          <a:effectLst/>
                        </a:rPr>
                        <a:t>Totaal</a:t>
                      </a:r>
                      <a:r>
                        <a:rPr lang="en-ZA" sz="900" dirty="0">
                          <a:effectLst/>
                        </a:rPr>
                        <a:t> </a:t>
                      </a:r>
                      <a:r>
                        <a:rPr lang="en-ZA" sz="900" dirty="0" err="1">
                          <a:effectLst/>
                        </a:rPr>
                        <a:t>Jaarvlak</a:t>
                      </a:r>
                      <a:r>
                        <a:rPr lang="en-ZA" sz="900" dirty="0">
                          <a:effectLst/>
                        </a:rPr>
                        <a:t> 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9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1197937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38200" y="5456900"/>
            <a:ext cx="8305800" cy="107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ZA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2</a:t>
            </a:r>
            <a:r>
              <a:rPr lang="en-ZA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*</a:t>
            </a:r>
            <a:r>
              <a:rPr lang="en-Z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STTN115/125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Z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STTN215/225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only PC </a:t>
            </a: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ZA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**</a:t>
            </a:r>
            <a:r>
              <a:rPr lang="en-Z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APPM111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**</a:t>
            </a:r>
            <a:r>
              <a:rPr lang="en-Z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NPHY121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**</a:t>
            </a:r>
            <a:r>
              <a:rPr lang="en-Z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APPM212/213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**</a:t>
            </a:r>
            <a:r>
              <a:rPr lang="en-Z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APPM222/223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only MC</a:t>
            </a: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ZA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*</a:t>
            </a:r>
            <a:r>
              <a:rPr lang="en-Z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CMPG222 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PC/PK and **</a:t>
            </a:r>
            <a:r>
              <a:rPr lang="en-Z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CMPG224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only MC</a:t>
            </a:r>
          </a:p>
          <a:p>
            <a:pPr>
              <a:lnSpc>
                <a:spcPct val="107000"/>
              </a:lnSpc>
              <a:spcBef>
                <a:spcPts val="100"/>
              </a:spcBef>
              <a:spcAft>
                <a:spcPts val="100"/>
              </a:spcAft>
            </a:pP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ZA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*</a:t>
            </a:r>
            <a:r>
              <a:rPr lang="en-Z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CMPG313/315 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electives on PC, but MC should take **</a:t>
            </a:r>
            <a:r>
              <a:rPr lang="en-Z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CMPG313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ZA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 the 2</a:t>
            </a:r>
            <a:r>
              <a:rPr lang="en-ZA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semester of the 3</a:t>
            </a:r>
            <a:r>
              <a:rPr lang="en-ZA" sz="1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ZA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PC does *</a:t>
            </a:r>
            <a:r>
              <a:rPr lang="en-Z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CMPG32</a:t>
            </a:r>
            <a:r>
              <a:rPr lang="en-ZA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and MC does **</a:t>
            </a:r>
            <a:r>
              <a:rPr lang="en-ZA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CMPG325</a:t>
            </a:r>
            <a:endParaRPr lang="en-ZA" sz="1100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4686946-A93A-44A9-9CF3-B83407B528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384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58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63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4F402-734F-400C-8F8B-4E9C026E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1049338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AND ECONOMY: </a:t>
            </a:r>
            <a:b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2FF H29 - N301P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16028"/>
              </p:ext>
            </p:extLst>
          </p:nvPr>
        </p:nvGraphicFramePr>
        <p:xfrm>
          <a:off x="2055155" y="1824236"/>
          <a:ext cx="3775373" cy="3976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4229">
                  <a:extLst>
                    <a:ext uri="{9D8B030D-6E8A-4147-A177-3AD203B41FA5}">
                      <a16:colId xmlns:a16="http://schemas.microsoft.com/office/drawing/2014/main" xmlns="" val="380246214"/>
                    </a:ext>
                  </a:extLst>
                </a:gridCol>
                <a:gridCol w="1030749">
                  <a:extLst>
                    <a:ext uri="{9D8B030D-6E8A-4147-A177-3AD203B41FA5}">
                      <a16:colId xmlns:a16="http://schemas.microsoft.com/office/drawing/2014/main" xmlns="" val="4227312083"/>
                    </a:ext>
                  </a:extLst>
                </a:gridCol>
                <a:gridCol w="690395">
                  <a:extLst>
                    <a:ext uri="{9D8B030D-6E8A-4147-A177-3AD203B41FA5}">
                      <a16:colId xmlns:a16="http://schemas.microsoft.com/office/drawing/2014/main" xmlns="" val="2841020160"/>
                    </a:ext>
                  </a:extLst>
                </a:gridCol>
              </a:tblGrid>
              <a:tr h="28033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Year Level 1/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2711079"/>
                  </a:ext>
                </a:extLst>
              </a:tr>
              <a:tr h="28033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First/ Eerste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2469378"/>
                  </a:ext>
                </a:extLst>
              </a:tr>
              <a:tr h="5736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3856480"/>
                  </a:ext>
                </a:extLst>
              </a:tr>
              <a:tr h="280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ALDE/A111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17119289"/>
                  </a:ext>
                </a:extLst>
              </a:tr>
              <a:tr h="280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CMPG111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69945261"/>
                  </a:ext>
                </a:extLst>
              </a:tr>
              <a:tr h="280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MTHS111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50690015"/>
                  </a:ext>
                </a:extLst>
              </a:tr>
              <a:tr h="280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ECON112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38314695"/>
                  </a:ext>
                </a:extLst>
              </a:tr>
              <a:tr h="867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ACCF111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OR/OF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ACCS111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10581993"/>
                  </a:ext>
                </a:extLst>
              </a:tr>
              <a:tr h="280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9820590"/>
                  </a:ext>
                </a:extLst>
              </a:tr>
              <a:tr h="5736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Total 1</a:t>
                      </a:r>
                      <a:r>
                        <a:rPr lang="en-ZA" sz="1000" baseline="30000">
                          <a:effectLst/>
                        </a:rPr>
                        <a:t>st</a:t>
                      </a:r>
                      <a:r>
                        <a:rPr lang="en-ZA" sz="1000">
                          <a:effectLst/>
                        </a:rPr>
                        <a:t>/ Totaal 1ste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64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7759981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405758"/>
              </p:ext>
            </p:extLst>
          </p:nvPr>
        </p:nvGraphicFramePr>
        <p:xfrm>
          <a:off x="6420466" y="1824236"/>
          <a:ext cx="3777674" cy="3976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482">
                  <a:extLst>
                    <a:ext uri="{9D8B030D-6E8A-4147-A177-3AD203B41FA5}">
                      <a16:colId xmlns:a16="http://schemas.microsoft.com/office/drawing/2014/main" xmlns="" val="3414427843"/>
                    </a:ext>
                  </a:extLst>
                </a:gridCol>
                <a:gridCol w="1031376">
                  <a:extLst>
                    <a:ext uri="{9D8B030D-6E8A-4147-A177-3AD203B41FA5}">
                      <a16:colId xmlns:a16="http://schemas.microsoft.com/office/drawing/2014/main" xmlns="" val="1067742927"/>
                    </a:ext>
                  </a:extLst>
                </a:gridCol>
                <a:gridCol w="690816">
                  <a:extLst>
                    <a:ext uri="{9D8B030D-6E8A-4147-A177-3AD203B41FA5}">
                      <a16:colId xmlns:a16="http://schemas.microsoft.com/office/drawing/2014/main" xmlns="" val="1971916952"/>
                    </a:ext>
                  </a:extLst>
                </a:gridCol>
              </a:tblGrid>
              <a:tr h="28033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Year Level 1/ </a:t>
                      </a:r>
                      <a:r>
                        <a:rPr lang="en-ZA" sz="1000" dirty="0" err="1">
                          <a:effectLst/>
                        </a:rPr>
                        <a:t>Jaarvlak</a:t>
                      </a:r>
                      <a:r>
                        <a:rPr lang="en-ZA" sz="1000" dirty="0">
                          <a:effectLst/>
                        </a:rPr>
                        <a:t> 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7793351"/>
                  </a:ext>
                </a:extLst>
              </a:tr>
              <a:tr h="28033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First/ Eerste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293901"/>
                  </a:ext>
                </a:extLst>
              </a:tr>
              <a:tr h="573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34432101"/>
                  </a:ext>
                </a:extLst>
              </a:tr>
              <a:tr h="280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ALDE/A111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735046"/>
                  </a:ext>
                </a:extLst>
              </a:tr>
              <a:tr h="280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CMPG111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92016780"/>
                  </a:ext>
                </a:extLst>
              </a:tr>
              <a:tr h="280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MTHS111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8082125"/>
                  </a:ext>
                </a:extLst>
              </a:tr>
              <a:tr h="280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ECON112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86332751"/>
                  </a:ext>
                </a:extLst>
              </a:tr>
              <a:tr h="867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ACCF111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OR/OF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ACCS111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01906940"/>
                  </a:ext>
                </a:extLst>
              </a:tr>
              <a:tr h="280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2698814"/>
                  </a:ext>
                </a:extLst>
              </a:tr>
              <a:tr h="5736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Total 1</a:t>
                      </a:r>
                      <a:r>
                        <a:rPr lang="en-ZA" sz="1000" baseline="30000" dirty="0">
                          <a:effectLst/>
                        </a:rPr>
                        <a:t>st</a:t>
                      </a:r>
                      <a:r>
                        <a:rPr lang="en-ZA" sz="1000" dirty="0">
                          <a:effectLst/>
                        </a:rPr>
                        <a:t>/ </a:t>
                      </a:r>
                      <a:r>
                        <a:rPr lang="en-ZA" sz="1000" dirty="0" err="1">
                          <a:effectLst/>
                        </a:rPr>
                        <a:t>Totaal</a:t>
                      </a:r>
                      <a:r>
                        <a:rPr lang="en-ZA" sz="1000" dirty="0">
                          <a:effectLst/>
                        </a:rPr>
                        <a:t> 1ste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Semester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64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25849811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3F83C642-A0A4-420C-A517-6636D188DB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384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4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4F402-734F-400C-8F8B-4E9C026E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1049338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GEOGRAPHY AND APPLIED MATHEMATICS: 2FF H30 - N301P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68172"/>
              </p:ext>
            </p:extLst>
          </p:nvPr>
        </p:nvGraphicFramePr>
        <p:xfrm>
          <a:off x="2127177" y="1682823"/>
          <a:ext cx="3703352" cy="4118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3953">
                  <a:extLst>
                    <a:ext uri="{9D8B030D-6E8A-4147-A177-3AD203B41FA5}">
                      <a16:colId xmlns:a16="http://schemas.microsoft.com/office/drawing/2014/main" xmlns="" val="3180670843"/>
                    </a:ext>
                  </a:extLst>
                </a:gridCol>
                <a:gridCol w="1182173">
                  <a:extLst>
                    <a:ext uri="{9D8B030D-6E8A-4147-A177-3AD203B41FA5}">
                      <a16:colId xmlns:a16="http://schemas.microsoft.com/office/drawing/2014/main" xmlns="" val="2060015954"/>
                    </a:ext>
                  </a:extLst>
                </a:gridCol>
                <a:gridCol w="677226">
                  <a:extLst>
                    <a:ext uri="{9D8B030D-6E8A-4147-A177-3AD203B41FA5}">
                      <a16:colId xmlns:a16="http://schemas.microsoft.com/office/drawing/2014/main" xmlns="" val="2226878007"/>
                    </a:ext>
                  </a:extLst>
                </a:gridCol>
              </a:tblGrid>
              <a:tr h="31453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Year Level 1/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6875099"/>
                  </a:ext>
                </a:extLst>
              </a:tr>
              <a:tr h="31453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First/ Eerste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99623855"/>
                  </a:ext>
                </a:extLst>
              </a:tr>
              <a:tr h="6436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9574220"/>
                  </a:ext>
                </a:extLst>
              </a:tr>
              <a:tr h="314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ALDE/A111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94854394"/>
                  </a:ext>
                </a:extLst>
              </a:tr>
              <a:tr h="314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CMPG115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04947073"/>
                  </a:ext>
                </a:extLst>
              </a:tr>
              <a:tr h="314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GEOG111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13416973"/>
                  </a:ext>
                </a:extLst>
              </a:tr>
              <a:tr h="314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NPHY111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22473540"/>
                  </a:ext>
                </a:extLst>
              </a:tr>
              <a:tr h="314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MTHS111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34279209"/>
                  </a:ext>
                </a:extLst>
              </a:tr>
              <a:tr h="314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8587128"/>
                  </a:ext>
                </a:extLst>
              </a:tr>
              <a:tr h="314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78658764"/>
                  </a:ext>
                </a:extLst>
              </a:tr>
              <a:tr h="64368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 dirty="0">
                          <a:effectLst/>
                        </a:rPr>
                        <a:t>Total 1</a:t>
                      </a:r>
                      <a:r>
                        <a:rPr lang="en-ZA" sz="1000" baseline="30000" dirty="0">
                          <a:effectLst/>
                        </a:rPr>
                        <a:t>st</a:t>
                      </a:r>
                      <a:r>
                        <a:rPr lang="en-ZA" sz="1000" dirty="0">
                          <a:effectLst/>
                        </a:rPr>
                        <a:t>/ </a:t>
                      </a:r>
                      <a:r>
                        <a:rPr lang="en-ZA" sz="1000" dirty="0" err="1">
                          <a:effectLst/>
                        </a:rPr>
                        <a:t>Totaal</a:t>
                      </a:r>
                      <a:r>
                        <a:rPr lang="en-ZA" sz="1000" dirty="0">
                          <a:effectLst/>
                        </a:rPr>
                        <a:t> 1ste  Semester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 dirty="0">
                          <a:effectLst/>
                        </a:rPr>
                        <a:t>60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432384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432319"/>
              </p:ext>
            </p:extLst>
          </p:nvPr>
        </p:nvGraphicFramePr>
        <p:xfrm>
          <a:off x="6695767" y="1682825"/>
          <a:ext cx="3460957" cy="41182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3261">
                  <a:extLst>
                    <a:ext uri="{9D8B030D-6E8A-4147-A177-3AD203B41FA5}">
                      <a16:colId xmlns:a16="http://schemas.microsoft.com/office/drawing/2014/main" xmlns="" val="3011354169"/>
                    </a:ext>
                  </a:extLst>
                </a:gridCol>
                <a:gridCol w="1104798">
                  <a:extLst>
                    <a:ext uri="{9D8B030D-6E8A-4147-A177-3AD203B41FA5}">
                      <a16:colId xmlns:a16="http://schemas.microsoft.com/office/drawing/2014/main" xmlns="" val="875653836"/>
                    </a:ext>
                  </a:extLst>
                </a:gridCol>
                <a:gridCol w="632898">
                  <a:extLst>
                    <a:ext uri="{9D8B030D-6E8A-4147-A177-3AD203B41FA5}">
                      <a16:colId xmlns:a16="http://schemas.microsoft.com/office/drawing/2014/main" xmlns="" val="96157772"/>
                    </a:ext>
                  </a:extLst>
                </a:gridCol>
              </a:tblGrid>
              <a:tr h="26912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 dirty="0">
                          <a:effectLst/>
                        </a:rPr>
                        <a:t>Year Level 1/ </a:t>
                      </a:r>
                      <a:r>
                        <a:rPr lang="en-ZA" sz="1000" dirty="0" err="1">
                          <a:effectLst/>
                        </a:rPr>
                        <a:t>Jaarvlak</a:t>
                      </a:r>
                      <a:r>
                        <a:rPr lang="en-ZA" sz="1000" dirty="0">
                          <a:effectLst/>
                        </a:rPr>
                        <a:t> 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8837060"/>
                  </a:ext>
                </a:extLst>
              </a:tr>
              <a:tr h="269122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 dirty="0">
                          <a:effectLst/>
                        </a:rPr>
                        <a:t>Second/ </a:t>
                      </a:r>
                      <a:r>
                        <a:rPr lang="en-ZA" sz="1000" dirty="0" err="1">
                          <a:effectLst/>
                        </a:rPr>
                        <a:t>Tweede</a:t>
                      </a:r>
                      <a:r>
                        <a:rPr lang="en-ZA" sz="1000" dirty="0">
                          <a:effectLst/>
                        </a:rPr>
                        <a:t> Semester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6695510"/>
                  </a:ext>
                </a:extLst>
              </a:tr>
              <a:tr h="550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7381958"/>
                  </a:ext>
                </a:extLst>
              </a:tr>
              <a:tr h="269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ALDE/A121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63638557"/>
                  </a:ext>
                </a:extLst>
              </a:tr>
              <a:tr h="269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GEOG121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76862227"/>
                  </a:ext>
                </a:extLst>
              </a:tr>
              <a:tr h="269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NPHY121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41662858"/>
                  </a:ext>
                </a:extLst>
              </a:tr>
              <a:tr h="269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MTHS121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90299868"/>
                  </a:ext>
                </a:extLst>
              </a:tr>
              <a:tr h="269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STTN122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96177958"/>
                  </a:ext>
                </a:extLst>
              </a:tr>
              <a:tr h="269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58802557"/>
                  </a:ext>
                </a:extLst>
              </a:tr>
              <a:tr h="2691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41687841"/>
                  </a:ext>
                </a:extLst>
              </a:tr>
              <a:tr h="550747">
                <a:tc gridSpan="2"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Total 2nd/ Totaal 2de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60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57009304"/>
                  </a:ext>
                </a:extLst>
              </a:tr>
              <a:tr h="59461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 dirty="0">
                          <a:effectLst/>
                        </a:rPr>
                        <a:t>Total Year Level 1/ 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 dirty="0" err="1">
                          <a:effectLst/>
                        </a:rPr>
                        <a:t>Totaal</a:t>
                      </a:r>
                      <a:r>
                        <a:rPr lang="en-ZA" sz="1000" dirty="0">
                          <a:effectLst/>
                        </a:rPr>
                        <a:t> </a:t>
                      </a:r>
                      <a:r>
                        <a:rPr lang="en-ZA" sz="1000" dirty="0" err="1">
                          <a:effectLst/>
                        </a:rPr>
                        <a:t>Jaarvlak</a:t>
                      </a:r>
                      <a:r>
                        <a:rPr lang="en-ZA" sz="1000" dirty="0">
                          <a:effectLst/>
                        </a:rPr>
                        <a:t> 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 dirty="0">
                          <a:effectLst/>
                        </a:rPr>
                        <a:t>120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21805561"/>
                  </a:ext>
                </a:extLst>
              </a:tr>
            </a:tbl>
          </a:graphicData>
        </a:graphic>
      </p:graphicFrame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289AAC9C-3245-44CA-8F70-3EBEF9ADF9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384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8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SCIENCES WITH STATISTICS AND MATHEMATICS: </a:t>
            </a:r>
            <a:b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2FG H02 - N301P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821008"/>
              </p:ext>
            </p:extLst>
          </p:nvPr>
        </p:nvGraphicFramePr>
        <p:xfrm>
          <a:off x="1915642" y="2191240"/>
          <a:ext cx="3256126" cy="3658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1150">
                  <a:extLst>
                    <a:ext uri="{9D8B030D-6E8A-4147-A177-3AD203B41FA5}">
                      <a16:colId xmlns:a16="http://schemas.microsoft.com/office/drawing/2014/main" xmlns="" val="637840427"/>
                    </a:ext>
                  </a:extLst>
                </a:gridCol>
                <a:gridCol w="894878">
                  <a:extLst>
                    <a:ext uri="{9D8B030D-6E8A-4147-A177-3AD203B41FA5}">
                      <a16:colId xmlns:a16="http://schemas.microsoft.com/office/drawing/2014/main" xmlns="" val="4280754141"/>
                    </a:ext>
                  </a:extLst>
                </a:gridCol>
                <a:gridCol w="670098">
                  <a:extLst>
                    <a:ext uri="{9D8B030D-6E8A-4147-A177-3AD203B41FA5}">
                      <a16:colId xmlns:a16="http://schemas.microsoft.com/office/drawing/2014/main" xmlns="" val="4020889435"/>
                    </a:ext>
                  </a:extLst>
                </a:gridCol>
              </a:tblGrid>
              <a:tr h="29353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Year Level 1/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6210061"/>
                  </a:ext>
                </a:extLst>
              </a:tr>
              <a:tr h="293530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First/ Eerste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4075967"/>
                  </a:ext>
                </a:extLst>
              </a:tr>
              <a:tr h="6006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8207117"/>
                  </a:ext>
                </a:extLst>
              </a:tr>
              <a:tr h="293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CMPG111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37537983"/>
                  </a:ext>
                </a:extLst>
              </a:tr>
              <a:tr h="69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*NPHY111(PC)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*APPM111(VC)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98478488"/>
                  </a:ext>
                </a:extLst>
              </a:tr>
              <a:tr h="293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MTHS111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36235579"/>
                  </a:ext>
                </a:extLst>
              </a:tr>
              <a:tr h="293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STTN115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32803475"/>
                  </a:ext>
                </a:extLst>
              </a:tr>
              <a:tr h="293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ALDE/A111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87006494"/>
                  </a:ext>
                </a:extLst>
              </a:tr>
              <a:tr h="60069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Total 1</a:t>
                      </a:r>
                      <a:r>
                        <a:rPr lang="en-ZA" sz="1000" baseline="30000">
                          <a:effectLst/>
                        </a:rPr>
                        <a:t>st</a:t>
                      </a:r>
                      <a:r>
                        <a:rPr lang="en-ZA" sz="1000">
                          <a:effectLst/>
                        </a:rPr>
                        <a:t>/ Totaal 1ste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 dirty="0">
                          <a:effectLst/>
                        </a:rPr>
                        <a:t>60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573471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551567"/>
              </p:ext>
            </p:extLst>
          </p:nvPr>
        </p:nvGraphicFramePr>
        <p:xfrm>
          <a:off x="5956700" y="2191240"/>
          <a:ext cx="2823508" cy="36589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6459">
                  <a:extLst>
                    <a:ext uri="{9D8B030D-6E8A-4147-A177-3AD203B41FA5}">
                      <a16:colId xmlns:a16="http://schemas.microsoft.com/office/drawing/2014/main" xmlns="" val="1901162340"/>
                    </a:ext>
                  </a:extLst>
                </a:gridCol>
                <a:gridCol w="775982">
                  <a:extLst>
                    <a:ext uri="{9D8B030D-6E8A-4147-A177-3AD203B41FA5}">
                      <a16:colId xmlns:a16="http://schemas.microsoft.com/office/drawing/2014/main" xmlns="" val="3217326041"/>
                    </a:ext>
                  </a:extLst>
                </a:gridCol>
                <a:gridCol w="581067">
                  <a:extLst>
                    <a:ext uri="{9D8B030D-6E8A-4147-A177-3AD203B41FA5}">
                      <a16:colId xmlns:a16="http://schemas.microsoft.com/office/drawing/2014/main" xmlns="" val="1041423274"/>
                    </a:ext>
                  </a:extLst>
                </a:gridCol>
              </a:tblGrid>
              <a:tr h="25294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Year Level 1/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7506376"/>
                  </a:ext>
                </a:extLst>
              </a:tr>
              <a:tr h="25294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Second/ Tweede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2348919"/>
                  </a:ext>
                </a:extLst>
              </a:tr>
              <a:tr h="5176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67199741"/>
                  </a:ext>
                </a:extLst>
              </a:tr>
              <a:tr h="252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APPM122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63155886"/>
                  </a:ext>
                </a:extLst>
              </a:tr>
              <a:tr h="252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CMPG121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35811096"/>
                  </a:ext>
                </a:extLst>
              </a:tr>
              <a:tr h="252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MTHS121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635265"/>
                  </a:ext>
                </a:extLst>
              </a:tr>
              <a:tr h="252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STTN125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84654932"/>
                  </a:ext>
                </a:extLst>
              </a:tr>
              <a:tr h="252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ALDE/A122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07046510"/>
                  </a:ext>
                </a:extLst>
              </a:tr>
              <a:tr h="2529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36012845"/>
                  </a:ext>
                </a:extLst>
              </a:tr>
              <a:tr h="517643">
                <a:tc gridSpan="2"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Total 2nd/ Totaal 2de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60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65045421"/>
                  </a:ext>
                </a:extLst>
              </a:tr>
              <a:tr h="6001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Total Year Level 1/ 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>
                          <a:effectLst/>
                        </a:rPr>
                        <a:t>Totaal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000" dirty="0">
                          <a:effectLst/>
                        </a:rPr>
                        <a:t>120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6449891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835016"/>
              </p:ext>
            </p:extLst>
          </p:nvPr>
        </p:nvGraphicFramePr>
        <p:xfrm>
          <a:off x="838200" y="6064865"/>
          <a:ext cx="5739581" cy="285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39581">
                  <a:extLst>
                    <a:ext uri="{9D8B030D-6E8A-4147-A177-3AD203B41FA5}">
                      <a16:colId xmlns:a16="http://schemas.microsoft.com/office/drawing/2014/main" xmlns="" val="2133131702"/>
                    </a:ext>
                  </a:extLst>
                </a:gridCol>
              </a:tblGrid>
              <a:tr h="285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*NPHY111- </a:t>
                      </a:r>
                      <a:r>
                        <a:rPr lang="en-US" sz="1100" dirty="0" err="1">
                          <a:effectLst/>
                        </a:rPr>
                        <a:t>Potch</a:t>
                      </a:r>
                      <a:r>
                        <a:rPr lang="en-US" sz="1100" dirty="0">
                          <a:effectLst/>
                        </a:rPr>
                        <a:t> campus only and APPM111- </a:t>
                      </a:r>
                      <a:r>
                        <a:rPr lang="en-US" sz="1100" dirty="0" err="1">
                          <a:effectLst/>
                        </a:rPr>
                        <a:t>Vanderbijlpark</a:t>
                      </a:r>
                      <a:r>
                        <a:rPr lang="en-US" sz="1100" dirty="0">
                          <a:effectLst/>
                        </a:rPr>
                        <a:t> campus only.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52279334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68F0D00-8DBF-4BE5-A7A2-2644EE4F8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367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SCIENCES: </a:t>
            </a:r>
            <a:b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2FG H01 - N301P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262753"/>
              </p:ext>
            </p:extLst>
          </p:nvPr>
        </p:nvGraphicFramePr>
        <p:xfrm>
          <a:off x="1719007" y="2118787"/>
          <a:ext cx="3383935" cy="3701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9814">
                  <a:extLst>
                    <a:ext uri="{9D8B030D-6E8A-4147-A177-3AD203B41FA5}">
                      <a16:colId xmlns:a16="http://schemas.microsoft.com/office/drawing/2014/main" xmlns="" val="738216063"/>
                    </a:ext>
                  </a:extLst>
                </a:gridCol>
                <a:gridCol w="946166">
                  <a:extLst>
                    <a:ext uri="{9D8B030D-6E8A-4147-A177-3AD203B41FA5}">
                      <a16:colId xmlns:a16="http://schemas.microsoft.com/office/drawing/2014/main" xmlns="" val="535103096"/>
                    </a:ext>
                  </a:extLst>
                </a:gridCol>
                <a:gridCol w="707955">
                  <a:extLst>
                    <a:ext uri="{9D8B030D-6E8A-4147-A177-3AD203B41FA5}">
                      <a16:colId xmlns:a16="http://schemas.microsoft.com/office/drawing/2014/main" xmlns="" val="1943418415"/>
                    </a:ext>
                  </a:extLst>
                </a:gridCol>
              </a:tblGrid>
              <a:tr h="2783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Year Level 1/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9026067"/>
                  </a:ext>
                </a:extLst>
              </a:tr>
              <a:tr h="2783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First/ Eerste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1642292"/>
                  </a:ext>
                </a:extLst>
              </a:tr>
              <a:tr h="569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86552883"/>
                  </a:ext>
                </a:extLst>
              </a:tr>
              <a:tr h="27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ALDE/A111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78778363"/>
                  </a:ext>
                </a:extLst>
              </a:tr>
              <a:tr h="27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NPHY111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5019711"/>
                  </a:ext>
                </a:extLst>
              </a:tr>
              <a:tr h="27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CMPG111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2349858"/>
                  </a:ext>
                </a:extLst>
              </a:tr>
              <a:tr h="27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STTN115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29465783"/>
                  </a:ext>
                </a:extLst>
              </a:tr>
              <a:tr h="27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MTHS111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61609284"/>
                  </a:ext>
                </a:extLst>
              </a:tr>
              <a:tr h="27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01594458"/>
                  </a:ext>
                </a:extLst>
              </a:tr>
              <a:tr h="2783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88075907"/>
                  </a:ext>
                </a:extLst>
              </a:tr>
              <a:tr h="62676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Total 1</a:t>
                      </a:r>
                      <a:r>
                        <a:rPr lang="en-ZA" sz="1100" baseline="30000">
                          <a:effectLst/>
                        </a:rPr>
                        <a:t>st</a:t>
                      </a:r>
                      <a:r>
                        <a:rPr lang="en-ZA" sz="1100">
                          <a:effectLst/>
                        </a:rPr>
                        <a:t>/ Totaal 1ste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 dirty="0">
                          <a:effectLst/>
                        </a:rPr>
                        <a:t>60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520188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420357"/>
              </p:ext>
            </p:extLst>
          </p:nvPr>
        </p:nvGraphicFramePr>
        <p:xfrm>
          <a:off x="5828892" y="2118789"/>
          <a:ext cx="3069302" cy="37019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8979">
                  <a:extLst>
                    <a:ext uri="{9D8B030D-6E8A-4147-A177-3AD203B41FA5}">
                      <a16:colId xmlns:a16="http://schemas.microsoft.com/office/drawing/2014/main" xmlns="" val="4021683753"/>
                    </a:ext>
                  </a:extLst>
                </a:gridCol>
                <a:gridCol w="858193">
                  <a:extLst>
                    <a:ext uri="{9D8B030D-6E8A-4147-A177-3AD203B41FA5}">
                      <a16:colId xmlns:a16="http://schemas.microsoft.com/office/drawing/2014/main" xmlns="" val="2672162846"/>
                    </a:ext>
                  </a:extLst>
                </a:gridCol>
                <a:gridCol w="642130">
                  <a:extLst>
                    <a:ext uri="{9D8B030D-6E8A-4147-A177-3AD203B41FA5}">
                      <a16:colId xmlns:a16="http://schemas.microsoft.com/office/drawing/2014/main" xmlns="" val="3385371719"/>
                    </a:ext>
                  </a:extLst>
                </a:gridCol>
              </a:tblGrid>
              <a:tr h="24191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Year Level 1/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1142125"/>
                  </a:ext>
                </a:extLst>
              </a:tr>
              <a:tr h="24191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Second/ Tweede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7002543"/>
                  </a:ext>
                </a:extLst>
              </a:tr>
              <a:tr h="495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63463745"/>
                  </a:ext>
                </a:extLst>
              </a:tr>
              <a:tr h="24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ALDE/A122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66053258"/>
                  </a:ext>
                </a:extLst>
              </a:tr>
              <a:tr h="24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CMPG122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85471501"/>
                  </a:ext>
                </a:extLst>
              </a:tr>
              <a:tr h="24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STTN125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63134955"/>
                  </a:ext>
                </a:extLst>
              </a:tr>
              <a:tr h="24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APPM122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92305901"/>
                  </a:ext>
                </a:extLst>
              </a:tr>
              <a:tr h="24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MTHS121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11523516"/>
                  </a:ext>
                </a:extLst>
              </a:tr>
              <a:tr h="24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81747918"/>
                  </a:ext>
                </a:extLst>
              </a:tr>
              <a:tr h="2419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4421100"/>
                  </a:ext>
                </a:extLst>
              </a:tr>
              <a:tr h="49507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Total 2nd/ Totaal 2de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60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187330"/>
                  </a:ext>
                </a:extLst>
              </a:tr>
              <a:tr h="5345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Total Year Level 1/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>
                          <a:effectLst/>
                        </a:rPr>
                        <a:t>Totaal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000" dirty="0">
                          <a:effectLst/>
                        </a:rPr>
                        <a:t>120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2519235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04279F05-7B3B-49F6-9B10-8165A839EE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36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REFRESHER COURSE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825625"/>
            <a:ext cx="10415588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students enrolling for the mentioned programs, have to complete the MRC.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purpose of the MRC is to help first year students to adapt to the high pace of first year mathematics and to improve the pass rate.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done at school is revised and new concepts are discussed.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is a prerequisite for many modules with which you may not continue before you have passed your Mathematics.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semester for first year students will be shorter than usual. Content discussed during the course, will only be revised briefly.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register for the MRC, will be communicated via email.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person: Mariette </a:t>
            </a:r>
            <a:r>
              <a:rPr lang="en-Z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Hitge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ZA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mariette.hitge@nwu.ac.za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018 2992579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C4AD3FB-1ECB-4FA1-9456-D65C332F95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9000" y="36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2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REFRESHER COURSE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28750"/>
            <a:ext cx="10415588" cy="4748213"/>
          </a:xfrm>
        </p:spPr>
        <p:txBody>
          <a:bodyPr>
            <a:normAutofit fontScale="92500"/>
          </a:bodyPr>
          <a:lstStyle/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course is presented in a hybrid mode, with mainly online presentations (already starting before the R&amp;O period commences), as well as a limited number of contact sessions offered during the R&amp;O period.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course consists of a pre- and post-test and work sessions which you have to complete online.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of the course is R300 and will be deducted from your student account by the end of April 2021. 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will need at least a smart phone, an exercise book of at least 192 pages, a pen or pencil, at least 50 hours and dedication to complete the course. 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have time until the commencement of classes to complete the course.</a:t>
            </a:r>
          </a:p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72FEE94-7598-4F1D-8182-642ADC2EFB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3651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2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4F402-734F-400C-8F8B-4E9C026E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1049338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links and Information</a:t>
            </a:r>
            <a:endParaRPr lang="en-Z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3639-7603-427D-B176-09C81E0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541"/>
            <a:ext cx="10515600" cy="5365802"/>
          </a:xfrm>
        </p:spPr>
        <p:txBody>
          <a:bodyPr>
            <a:normAutofit fontScale="85000" lnSpcReduction="20000"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 Year Book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http://studies.nwu.ac.za/sites/studies.nwu.ac.za/files/files/yearbooks/2021/2021-FNAS-UGv3.pdf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and Applied Mathematics Web page</a:t>
            </a:r>
          </a:p>
          <a:p>
            <a:pPr lvl="1"/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http://natural-sciences.nwu.ac.za/mathematical-and-statistical-sciences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Chair – Potchefstroom Campus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Mariette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Hitge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Mariette.Hitge@nwu.ac.za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Telephone: 018 299 2579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 requests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Dawie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Rensburg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dawie.jansevanrensburg@nwu.ac.za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 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Schoeman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ilse.schoeman@nwu.ac.za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assistants – Potchefstroom Campus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Adelle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Jerling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Adelle.Jerling@nwu.ac.za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Telephone: 018 285 2761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Heleen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Swart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Heleen.Swart@nwu.ac.za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Telephone: 018 299 2304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Ashleigh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Pieterse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Ashleigh.Pieterse@nwu.ac.za</a:t>
            </a:r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Telephone: 018 299 2711</a:t>
            </a:r>
          </a:p>
          <a:p>
            <a:pPr marL="914400" lvl="2" indent="0">
              <a:buNone/>
            </a:pP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C314606-0771-4D10-A6D0-3E884523AE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49000" y="384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6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4F402-734F-400C-8F8B-4E9C026E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1049338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Maths and Applied Maths Careers</a:t>
            </a:r>
            <a:endParaRPr lang="en-Z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3639-7603-427D-B176-09C81E0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313"/>
            <a:ext cx="10515600" cy="497205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Researcher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Academic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analyst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Analyst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Actuarial Analyst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underwriter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Quantity surveyor</a:t>
            </a:r>
          </a:p>
          <a:p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analyst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Engineering companies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Insurance agencies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estate firms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institutions</a:t>
            </a:r>
          </a:p>
          <a:p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B15B3AB-D2A9-4DE6-8165-9745663E2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384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0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4F402-734F-400C-8F8B-4E9C026E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1049338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Prerequisites</a:t>
            </a:r>
            <a:endParaRPr lang="en-Z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3639-7603-427D-B176-09C81E0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313"/>
            <a:ext cx="10515600" cy="497205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Applicant Scoring (AS) system</a:t>
            </a:r>
          </a:p>
          <a:p>
            <a:pPr lvl="1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calculation refer to Table 1</a:t>
            </a:r>
          </a:p>
          <a:p>
            <a:pPr lvl="1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orientation typically not used</a:t>
            </a:r>
            <a:endParaRPr lang="en-Z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145B0C-2982-4244-8589-A69D0EF88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763" y="2922973"/>
            <a:ext cx="9467850" cy="376992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AC42717-AE3A-4861-BCBA-B4B984A214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9000" y="384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8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4F402-734F-400C-8F8B-4E9C026E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1049338"/>
          </a:xfrm>
        </p:spPr>
        <p:txBody>
          <a:bodyPr/>
          <a:lstStyle/>
          <a:p>
            <a:pPr algn="ctr"/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Prerequisites</a:t>
            </a:r>
            <a:endParaRPr lang="en-Z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3639-7603-427D-B176-09C81E0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313"/>
            <a:ext cx="10515600" cy="497205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the Applicant Scoring (AS) system</a:t>
            </a:r>
          </a:p>
          <a:p>
            <a:pPr lvl="1"/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AS score required: 26</a:t>
            </a:r>
          </a:p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subjects – Admission requirements</a:t>
            </a:r>
          </a:p>
          <a:p>
            <a:pPr lvl="1"/>
            <a:r>
              <a:rPr lang="en-Z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</a:p>
          <a:p>
            <a:pPr lvl="2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score of 5 (Minimum percentage: 60-69%)</a:t>
            </a:r>
          </a:p>
          <a:p>
            <a:pPr lvl="1"/>
            <a:r>
              <a:rPr lang="en-Z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Science</a:t>
            </a:r>
          </a:p>
          <a:p>
            <a:pPr lvl="2"/>
            <a:r>
              <a:rPr lang="en-Z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score of 4 (Minimum percentage: 50-59%)</a:t>
            </a:r>
          </a:p>
          <a:p>
            <a:r>
              <a:rPr lang="en-Z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 Sciences</a:t>
            </a:r>
          </a:p>
          <a:p>
            <a:pPr lvl="1"/>
            <a:r>
              <a:rPr lang="en-Z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 requisite, but helpful for various modules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074DB07-5C85-4005-BCF9-CD65CB0935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384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9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4F402-734F-400C-8F8B-4E9C026E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104933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for Mathematical and Statistical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sciences (SMSS)</a:t>
            </a:r>
            <a:endParaRPr lang="en-Z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F53639-7603-427D-B176-09C81E0C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313"/>
            <a:ext cx="10515600" cy="497205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 combinations</a:t>
            </a:r>
          </a:p>
          <a:p>
            <a:pPr marL="457200" lvl="1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Chemistry, Mathematics and Applied Mathematics: 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2FF H22 N301P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and Applied Mathematics: 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2FF H24 N301P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and Mathematics: 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2FF H23 N301P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Science and Mathematics: 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2FF H09 N301P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and Economy: 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2FF H29 N301P</a:t>
            </a:r>
          </a:p>
          <a:p>
            <a:pPr lvl="1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Geography and Applied Mathematics: 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2FF H30 N301P</a:t>
            </a:r>
          </a:p>
          <a:p>
            <a:pPr lvl="1"/>
            <a:r>
              <a:rPr lang="en-ZA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and Mathematics: 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2FG H02 N301P</a:t>
            </a:r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Mathematics: 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2FG H01 N301P</a:t>
            </a:r>
          </a:p>
          <a:p>
            <a:pPr lvl="1"/>
            <a:endParaRPr lang="en-Z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96C86D45-0308-4B99-89B9-C5D1746E82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384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6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OF A GENERIC </a:t>
            </a:r>
            <a:r>
              <a:rPr lang="en-Z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B.Sc</a:t>
            </a: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DEGREE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818364"/>
              </p:ext>
            </p:extLst>
          </p:nvPr>
        </p:nvGraphicFramePr>
        <p:xfrm>
          <a:off x="838198" y="2406829"/>
          <a:ext cx="10515605" cy="31184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2782">
                  <a:extLst>
                    <a:ext uri="{9D8B030D-6E8A-4147-A177-3AD203B41FA5}">
                      <a16:colId xmlns:a16="http://schemas.microsoft.com/office/drawing/2014/main" xmlns="" val="2623887311"/>
                    </a:ext>
                  </a:extLst>
                </a:gridCol>
                <a:gridCol w="831731">
                  <a:extLst>
                    <a:ext uri="{9D8B030D-6E8A-4147-A177-3AD203B41FA5}">
                      <a16:colId xmlns:a16="http://schemas.microsoft.com/office/drawing/2014/main" xmlns="" val="2172301244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3380320931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498746744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3640031182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1032852055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3232666315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2730933661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1429394888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1205519229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1384242465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563615682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897727560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1181727949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58007433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273884895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1914446633"/>
                    </a:ext>
                  </a:extLst>
                </a:gridCol>
                <a:gridCol w="735523">
                  <a:extLst>
                    <a:ext uri="{9D8B030D-6E8A-4147-A177-3AD203B41FA5}">
                      <a16:colId xmlns:a16="http://schemas.microsoft.com/office/drawing/2014/main" xmlns="" val="2799375235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642903795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2194435854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863688055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488433569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466995135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90080666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54996584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438231668"/>
                    </a:ext>
                  </a:extLst>
                </a:gridCol>
                <a:gridCol w="735523">
                  <a:extLst>
                    <a:ext uri="{9D8B030D-6E8A-4147-A177-3AD203B41FA5}">
                      <a16:colId xmlns:a16="http://schemas.microsoft.com/office/drawing/2014/main" xmlns="" val="855665253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3607521406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438795015"/>
                    </a:ext>
                  </a:extLst>
                </a:gridCol>
                <a:gridCol w="137309">
                  <a:extLst>
                    <a:ext uri="{9D8B030D-6E8A-4147-A177-3AD203B41FA5}">
                      <a16:colId xmlns:a16="http://schemas.microsoft.com/office/drawing/2014/main" xmlns="" val="872233736"/>
                    </a:ext>
                  </a:extLst>
                </a:gridCol>
                <a:gridCol w="1530012">
                  <a:extLst>
                    <a:ext uri="{9D8B030D-6E8A-4147-A177-3AD203B41FA5}">
                      <a16:colId xmlns:a16="http://schemas.microsoft.com/office/drawing/2014/main" xmlns="" val="2064140970"/>
                    </a:ext>
                  </a:extLst>
                </a:gridCol>
              </a:tblGrid>
              <a:tr h="1776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 dirty="0">
                          <a:effectLst/>
                        </a:rPr>
                        <a:t>Semester 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Semester 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6244954"/>
                  </a:ext>
                </a:extLst>
              </a:tr>
              <a:tr h="785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Year 1/ Jaar 1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Total Credits/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Totale Krediete: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ALDE/ ALDA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ALDE/ ALDA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0504596"/>
                  </a:ext>
                </a:extLst>
              </a:tr>
              <a:tr h="785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Year 2/ Jaar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Total Credits/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Totale Krediete: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WVNS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WVNS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extLst>
                  <a:ext uri="{0D108BD9-81ED-4DB2-BD59-A6C34878D82A}">
                    <a16:rowId xmlns:a16="http://schemas.microsoft.com/office/drawing/2014/main" xmlns="" val="4036878389"/>
                  </a:ext>
                </a:extLst>
              </a:tr>
              <a:tr h="785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Year 3/ Jaar 3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Total Credits/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Totale Krediete: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128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2507330"/>
                  </a:ext>
                </a:extLst>
              </a:tr>
              <a:tr h="5831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Total Credits/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Totale Krediete: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368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>
                          <a:effectLst/>
                        </a:rPr>
                        <a:t>184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ZA" sz="1100" dirty="0">
                          <a:effectLst/>
                        </a:rPr>
                        <a:t>184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901" marR="67901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3625523"/>
                  </a:ext>
                </a:extLst>
              </a:tr>
            </a:tbl>
          </a:graphicData>
        </a:graphic>
      </p:graphicFrame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EA9BB37-7628-409F-ADF0-A71621F68A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4183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3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4F402-734F-400C-8F8B-4E9C026E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101"/>
            <a:ext cx="10515600" cy="1049338"/>
          </a:xfrm>
        </p:spPr>
        <p:txBody>
          <a:bodyPr>
            <a:noAutofit/>
          </a:bodyPr>
          <a:lstStyle/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 AND APPLIED MATHEMATICS: 2FF H22 - N301P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070008"/>
              </p:ext>
            </p:extLst>
          </p:nvPr>
        </p:nvGraphicFramePr>
        <p:xfrm>
          <a:off x="1681317" y="1844964"/>
          <a:ext cx="3746089" cy="3720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4942">
                  <a:extLst>
                    <a:ext uri="{9D8B030D-6E8A-4147-A177-3AD203B41FA5}">
                      <a16:colId xmlns:a16="http://schemas.microsoft.com/office/drawing/2014/main" xmlns="" val="3660876212"/>
                    </a:ext>
                  </a:extLst>
                </a:gridCol>
                <a:gridCol w="1047426">
                  <a:extLst>
                    <a:ext uri="{9D8B030D-6E8A-4147-A177-3AD203B41FA5}">
                      <a16:colId xmlns:a16="http://schemas.microsoft.com/office/drawing/2014/main" xmlns="" val="1356369717"/>
                    </a:ext>
                  </a:extLst>
                </a:gridCol>
                <a:gridCol w="783721">
                  <a:extLst>
                    <a:ext uri="{9D8B030D-6E8A-4147-A177-3AD203B41FA5}">
                      <a16:colId xmlns:a16="http://schemas.microsoft.com/office/drawing/2014/main" xmlns="" val="1897717708"/>
                    </a:ext>
                  </a:extLst>
                </a:gridCol>
              </a:tblGrid>
              <a:tr h="26396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Year Level 1/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4754358"/>
                  </a:ext>
                </a:extLst>
              </a:tr>
              <a:tr h="26396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First/ Eerste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6954934"/>
                  </a:ext>
                </a:extLst>
              </a:tr>
              <a:tr h="5402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9316641"/>
                  </a:ext>
                </a:extLst>
              </a:tr>
              <a:tr h="263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ALDE/A111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7816869"/>
                  </a:ext>
                </a:extLst>
              </a:tr>
              <a:tr h="263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NCHE111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69017548"/>
                  </a:ext>
                </a:extLst>
              </a:tr>
              <a:tr h="263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NPHY111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0323730"/>
                  </a:ext>
                </a:extLst>
              </a:tr>
              <a:tr h="263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STTN111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09505910"/>
                  </a:ext>
                </a:extLst>
              </a:tr>
              <a:tr h="263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MTHS111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20757695"/>
                  </a:ext>
                </a:extLst>
              </a:tr>
              <a:tr h="263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4797117"/>
                  </a:ext>
                </a:extLst>
              </a:tr>
              <a:tr h="263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60985774"/>
                  </a:ext>
                </a:extLst>
              </a:tr>
              <a:tr h="263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0260371"/>
                  </a:ext>
                </a:extLst>
              </a:tr>
              <a:tr h="5402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Total 1</a:t>
                      </a:r>
                      <a:r>
                        <a:rPr lang="en-ZA" sz="1000" baseline="30000">
                          <a:effectLst/>
                        </a:rPr>
                        <a:t>st</a:t>
                      </a:r>
                      <a:r>
                        <a:rPr lang="en-ZA" sz="1000">
                          <a:effectLst/>
                        </a:rPr>
                        <a:t>/ Totaal 1ste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60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9864437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540913"/>
              </p:ext>
            </p:extLst>
          </p:nvPr>
        </p:nvGraphicFramePr>
        <p:xfrm>
          <a:off x="6644966" y="1844966"/>
          <a:ext cx="3718234" cy="3720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702">
                  <a:extLst>
                    <a:ext uri="{9D8B030D-6E8A-4147-A177-3AD203B41FA5}">
                      <a16:colId xmlns:a16="http://schemas.microsoft.com/office/drawing/2014/main" xmlns="" val="3604179513"/>
                    </a:ext>
                  </a:extLst>
                </a:gridCol>
                <a:gridCol w="1039638">
                  <a:extLst>
                    <a:ext uri="{9D8B030D-6E8A-4147-A177-3AD203B41FA5}">
                      <a16:colId xmlns:a16="http://schemas.microsoft.com/office/drawing/2014/main" xmlns="" val="2533400579"/>
                    </a:ext>
                  </a:extLst>
                </a:gridCol>
                <a:gridCol w="777894">
                  <a:extLst>
                    <a:ext uri="{9D8B030D-6E8A-4147-A177-3AD203B41FA5}">
                      <a16:colId xmlns:a16="http://schemas.microsoft.com/office/drawing/2014/main" xmlns="" val="1394645454"/>
                    </a:ext>
                  </a:extLst>
                </a:gridCol>
              </a:tblGrid>
              <a:tr h="23049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Year Level 1/ </a:t>
                      </a:r>
                      <a:r>
                        <a:rPr lang="en-ZA" sz="1000" dirty="0" err="1">
                          <a:effectLst/>
                        </a:rPr>
                        <a:t>Jaarvlak</a:t>
                      </a:r>
                      <a:r>
                        <a:rPr lang="en-ZA" sz="1000" dirty="0">
                          <a:effectLst/>
                        </a:rPr>
                        <a:t> 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681393"/>
                  </a:ext>
                </a:extLst>
              </a:tr>
              <a:tr h="230498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Second/ Tweede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2934083"/>
                  </a:ext>
                </a:extLst>
              </a:tr>
              <a:tr h="471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73715521"/>
                  </a:ext>
                </a:extLst>
              </a:tr>
              <a:tr h="23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ALDE/A122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38746044"/>
                  </a:ext>
                </a:extLst>
              </a:tr>
              <a:tr h="23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NCHE121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34349399"/>
                  </a:ext>
                </a:extLst>
              </a:tr>
              <a:tr h="23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NPHY121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6040078"/>
                  </a:ext>
                </a:extLst>
              </a:tr>
              <a:tr h="23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APPM122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71645436"/>
                  </a:ext>
                </a:extLst>
              </a:tr>
              <a:tr h="23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MTHS121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52246972"/>
                  </a:ext>
                </a:extLst>
              </a:tr>
              <a:tr h="23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37144736"/>
                  </a:ext>
                </a:extLst>
              </a:tr>
              <a:tr h="23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23021255"/>
                  </a:ext>
                </a:extLst>
              </a:tr>
              <a:tr h="2304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06391994"/>
                  </a:ext>
                </a:extLst>
              </a:tr>
              <a:tr h="471704">
                <a:tc gridSpan="2"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Total 2nd/ Totaal 2de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60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73492991"/>
                  </a:ext>
                </a:extLst>
              </a:tr>
              <a:tr h="47170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Total Year Level 1/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Totaal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120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67401335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D780045-84CA-4FCA-A5EF-F631D3968F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000" y="3849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F4F402-734F-400C-8F8B-4E9C026E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536" y="568224"/>
            <a:ext cx="10515600" cy="1049338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PHYSICS AND MATHEMATICS:</a:t>
            </a:r>
            <a:b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2FF H23 - N301P</a:t>
            </a:r>
            <a:br>
              <a:rPr lang="en-Z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Z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482451"/>
              </p:ext>
            </p:extLst>
          </p:nvPr>
        </p:nvGraphicFramePr>
        <p:xfrm>
          <a:off x="2135770" y="1871592"/>
          <a:ext cx="3655429" cy="3732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7552">
                  <a:extLst>
                    <a:ext uri="{9D8B030D-6E8A-4147-A177-3AD203B41FA5}">
                      <a16:colId xmlns:a16="http://schemas.microsoft.com/office/drawing/2014/main" xmlns="" val="3764355510"/>
                    </a:ext>
                  </a:extLst>
                </a:gridCol>
                <a:gridCol w="1022506">
                  <a:extLst>
                    <a:ext uri="{9D8B030D-6E8A-4147-A177-3AD203B41FA5}">
                      <a16:colId xmlns:a16="http://schemas.microsoft.com/office/drawing/2014/main" xmlns="" val="2631237729"/>
                    </a:ext>
                  </a:extLst>
                </a:gridCol>
                <a:gridCol w="765371">
                  <a:extLst>
                    <a:ext uri="{9D8B030D-6E8A-4147-A177-3AD203B41FA5}">
                      <a16:colId xmlns:a16="http://schemas.microsoft.com/office/drawing/2014/main" xmlns="" val="2480177599"/>
                    </a:ext>
                  </a:extLst>
                </a:gridCol>
              </a:tblGrid>
              <a:tr h="23062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Year Level 1/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6775127"/>
                  </a:ext>
                </a:extLst>
              </a:tr>
              <a:tr h="23062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First/ Eerste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7205359"/>
                  </a:ext>
                </a:extLst>
              </a:tr>
              <a:tr h="471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Module Code/ Modulekode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87988832"/>
                  </a:ext>
                </a:extLst>
              </a:tr>
              <a:tr h="230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ALDE/A111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09040821"/>
                  </a:ext>
                </a:extLst>
              </a:tr>
              <a:tr h="230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NPHY111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47900098"/>
                  </a:ext>
                </a:extLst>
              </a:tr>
              <a:tr h="230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CMPG111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X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82167523"/>
                  </a:ext>
                </a:extLst>
              </a:tr>
              <a:tr h="713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STTN115*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OR/OF</a:t>
                      </a:r>
                      <a:endParaRPr lang="en-ZA" sz="11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APPM111**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79193808"/>
                  </a:ext>
                </a:extLst>
              </a:tr>
              <a:tr h="230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MTHS111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43293834"/>
                  </a:ext>
                </a:extLst>
              </a:tr>
              <a:tr h="230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87611788"/>
                  </a:ext>
                </a:extLst>
              </a:tr>
              <a:tr h="230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267273536"/>
                  </a:ext>
                </a:extLst>
              </a:tr>
              <a:tr h="230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14338256"/>
                  </a:ext>
                </a:extLst>
              </a:tr>
              <a:tr h="47195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Total 1</a:t>
                      </a:r>
                      <a:r>
                        <a:rPr lang="en-ZA" sz="1000" baseline="30000">
                          <a:effectLst/>
                        </a:rPr>
                        <a:t>st</a:t>
                      </a:r>
                      <a:r>
                        <a:rPr lang="en-ZA" sz="1000">
                          <a:effectLst/>
                        </a:rPr>
                        <a:t>/ Totaal 1ste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60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41022501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042074"/>
              </p:ext>
            </p:extLst>
          </p:nvPr>
        </p:nvGraphicFramePr>
        <p:xfrm>
          <a:off x="6587613" y="1871592"/>
          <a:ext cx="3323303" cy="3732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0180">
                  <a:extLst>
                    <a:ext uri="{9D8B030D-6E8A-4147-A177-3AD203B41FA5}">
                      <a16:colId xmlns:a16="http://schemas.microsoft.com/office/drawing/2014/main" xmlns="" val="3040537111"/>
                    </a:ext>
                  </a:extLst>
                </a:gridCol>
                <a:gridCol w="658837">
                  <a:extLst>
                    <a:ext uri="{9D8B030D-6E8A-4147-A177-3AD203B41FA5}">
                      <a16:colId xmlns:a16="http://schemas.microsoft.com/office/drawing/2014/main" xmlns="" val="2255424902"/>
                    </a:ext>
                  </a:extLst>
                </a:gridCol>
                <a:gridCol w="1125449">
                  <a:extLst>
                    <a:ext uri="{9D8B030D-6E8A-4147-A177-3AD203B41FA5}">
                      <a16:colId xmlns:a16="http://schemas.microsoft.com/office/drawing/2014/main" xmlns="" val="737057176"/>
                    </a:ext>
                  </a:extLst>
                </a:gridCol>
                <a:gridCol w="658837">
                  <a:extLst>
                    <a:ext uri="{9D8B030D-6E8A-4147-A177-3AD203B41FA5}">
                      <a16:colId xmlns:a16="http://schemas.microsoft.com/office/drawing/2014/main" xmlns="" val="2647086097"/>
                    </a:ext>
                  </a:extLst>
                </a:gridCol>
              </a:tblGrid>
              <a:tr h="22033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Year Level 1/ Jaarvlak 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4892885"/>
                  </a:ext>
                </a:extLst>
              </a:tr>
              <a:tr h="22033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Second/ Tweede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4434718"/>
                  </a:ext>
                </a:extLst>
              </a:tr>
              <a:tr h="450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Core/ Kern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Cr/ Kr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6681737"/>
                  </a:ext>
                </a:extLst>
              </a:tr>
              <a:tr h="242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2992962"/>
                  </a:ext>
                </a:extLst>
              </a:tr>
              <a:tr h="242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897284"/>
                  </a:ext>
                </a:extLst>
              </a:tr>
              <a:tr h="242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9910046"/>
                  </a:ext>
                </a:extLst>
              </a:tr>
              <a:tr h="242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X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439317"/>
                  </a:ext>
                </a:extLst>
              </a:tr>
              <a:tr h="242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30773213"/>
                  </a:ext>
                </a:extLst>
              </a:tr>
              <a:tr h="242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7713512"/>
                  </a:ext>
                </a:extLst>
              </a:tr>
              <a:tr h="242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64055541"/>
                  </a:ext>
                </a:extLst>
              </a:tr>
              <a:tr h="2424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1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0227222"/>
                  </a:ext>
                </a:extLst>
              </a:tr>
              <a:tr h="450909">
                <a:tc gridSpan="3">
                  <a:txBody>
                    <a:bodyPr/>
                    <a:lstStyle/>
                    <a:p>
                      <a:pPr indent="901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Total 2nd/ Totaal 2de Semester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effectLst/>
                        </a:rPr>
                        <a:t>60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38020011"/>
                  </a:ext>
                </a:extLst>
              </a:tr>
              <a:tr h="450909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Total Year Level 1/ </a:t>
                      </a:r>
                      <a:endParaRPr lang="en-ZA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effectLst/>
                        </a:rPr>
                        <a:t>Totaal</a:t>
                      </a:r>
                      <a:r>
                        <a:rPr lang="en-ZA" sz="1000" dirty="0">
                          <a:effectLst/>
                        </a:rPr>
                        <a:t> </a:t>
                      </a:r>
                      <a:r>
                        <a:rPr lang="en-ZA" sz="1000" dirty="0" err="1">
                          <a:effectLst/>
                        </a:rPr>
                        <a:t>Jaarvlak</a:t>
                      </a:r>
                      <a:r>
                        <a:rPr lang="en-ZA" sz="1000" dirty="0">
                          <a:effectLst/>
                        </a:rPr>
                        <a:t> 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>
                          <a:effectLst/>
                        </a:rPr>
                        <a:t>120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838258627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24233" y="5904868"/>
            <a:ext cx="6096000" cy="6656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Z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*STTN115</a:t>
            </a: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Only available on PC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ZA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**APPM111</a:t>
            </a: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Only available on MC</a:t>
            </a:r>
            <a:endParaRPr lang="en-ZA" dirty="0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59F5843-696D-4991-A190-8C8A08B5F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29336" y="2634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9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1579</Words>
  <Application>Microsoft Office PowerPoint</Application>
  <PresentationFormat>Widescreen</PresentationFormat>
  <Paragraphs>622</Paragraphs>
  <Slides>17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Curriculum control Maths and Applied Maths </vt:lpstr>
      <vt:lpstr>Useful links and Information</vt:lpstr>
      <vt:lpstr>Maths and Applied Maths Careers</vt:lpstr>
      <vt:lpstr>Prerequisites</vt:lpstr>
      <vt:lpstr>Prerequisites</vt:lpstr>
      <vt:lpstr>School for Mathematical and Statistical  sciences (SMSS)</vt:lpstr>
      <vt:lpstr>STRUCTURE OF A GENERIC B.Sc DEGREE</vt:lpstr>
      <vt:lpstr>MATHEMATICS AND APPLIED MATHEMATICS: 2FF H22 - N301P</vt:lpstr>
      <vt:lpstr>PHYSICS AND MATHEMATICS:  2FF H23 - N301P </vt:lpstr>
      <vt:lpstr>PHYSICS AND APPLIED MATHEMATICS: 2FF H24 - N301P</vt:lpstr>
      <vt:lpstr>COMPUTER SCIENCE AND MATHEMATICS: 2FF H09 - N301P</vt:lpstr>
      <vt:lpstr>MATHEMATICS AND ECONOMY:  2FF H29 - N301P</vt:lpstr>
      <vt:lpstr>GEOGRAPHY AND APPLIED MATHEMATICS: 2FF H30 - N301P</vt:lpstr>
      <vt:lpstr>MATHEMATICAL SCIENCES WITH STATISTICS AND MATHEMATICS:  2FG H02 - N301P</vt:lpstr>
      <vt:lpstr>MATHEMATICAL SCIENCES:  2FG H01 - N301P</vt:lpstr>
      <vt:lpstr>MATHEMATICS REFRESHER COURSE</vt:lpstr>
      <vt:lpstr>MATHEMATICS REFRESHER COURSE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control Microbiology First Years</dc:title>
  <dc:creator>Jaco Bezuidenhout</dc:creator>
  <cp:lastModifiedBy>NWUUSER</cp:lastModifiedBy>
  <cp:revision>103</cp:revision>
  <dcterms:created xsi:type="dcterms:W3CDTF">2020-12-14T07:20:02Z</dcterms:created>
  <dcterms:modified xsi:type="dcterms:W3CDTF">2021-02-19T14:11:01Z</dcterms:modified>
</cp:coreProperties>
</file>